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2" r:id="rId3"/>
    <p:sldId id="265" r:id="rId4"/>
    <p:sldId id="264" r:id="rId5"/>
    <p:sldId id="266" r:id="rId6"/>
    <p:sldId id="263" r:id="rId7"/>
    <p:sldId id="268" r:id="rId8"/>
    <p:sldId id="267" r:id="rId9"/>
    <p:sldId id="269"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B919"/>
    <a:srgbClr val="0BC721"/>
    <a:srgbClr val="004821"/>
    <a:srgbClr val="007033"/>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A63264-674B-41FC-9C27-0E8A64F1F71D}"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63264-674B-41FC-9C27-0E8A64F1F71D}"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63264-674B-41FC-9C27-0E8A64F1F71D}"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63264-674B-41FC-9C27-0E8A64F1F71D}"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A63264-674B-41FC-9C27-0E8A64F1F71D}"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A63264-674B-41FC-9C27-0E8A64F1F71D}"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A63264-674B-41FC-9C27-0E8A64F1F71D}" type="datetimeFigureOut">
              <a:rPr lang="en-US" smtClean="0"/>
              <a:t>10/26/2018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A63264-674B-41FC-9C27-0E8A64F1F71D}" type="datetimeFigureOut">
              <a:rPr lang="en-US" smtClean="0"/>
              <a:t>10/26/2018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63264-674B-41FC-9C27-0E8A64F1F71D}" type="datetimeFigureOut">
              <a:rPr lang="en-US" smtClean="0"/>
              <a:t>10/26/2018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7E89F9-B044-494F-BBA9-CFEE3F9CFDE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63264-674B-41FC-9C27-0E8A64F1F71D}"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E89F9-B044-494F-BBA9-CFEE3F9CFDE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7A63264-674B-41FC-9C27-0E8A64F1F71D}" type="datetimeFigureOut">
              <a:rPr lang="en-US" smtClean="0"/>
              <a:t>10/26/2018</a:t>
            </a:fld>
            <a:endParaRPr lang="en-US"/>
          </a:p>
        </p:txBody>
      </p:sp>
      <p:sp>
        <p:nvSpPr>
          <p:cNvPr id="9" name="Slide Number Placeholder 8"/>
          <p:cNvSpPr>
            <a:spLocks noGrp="1"/>
          </p:cNvSpPr>
          <p:nvPr>
            <p:ph type="sldNum" sz="quarter" idx="11"/>
          </p:nvPr>
        </p:nvSpPr>
        <p:spPr/>
        <p:txBody>
          <a:bodyPr/>
          <a:lstStyle/>
          <a:p>
            <a:fld id="{137E89F9-B044-494F-BBA9-CFEE3F9CFDE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37E89F9-B044-494F-BBA9-CFEE3F9CFDE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7A63264-674B-41FC-9C27-0E8A64F1F71D}" type="datetimeFigureOut">
              <a:rPr lang="en-US" smtClean="0"/>
              <a:t>10/26/2018</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1307976"/>
          </a:xfrm>
        </p:spPr>
        <p:txBody>
          <a:bodyPr/>
          <a:lstStyle/>
          <a:p>
            <a:r>
              <a:rPr lang="el-GR" dirty="0" smtClean="0"/>
              <a:t>ΑΔΗΛΩΤΗ ΕΡΓΑΣΙΑ</a:t>
            </a:r>
            <a:endParaRPr lang="en-US" dirty="0"/>
          </a:p>
        </p:txBody>
      </p:sp>
      <p:sp>
        <p:nvSpPr>
          <p:cNvPr id="3" name="Subtitle 2"/>
          <p:cNvSpPr>
            <a:spLocks noGrp="1"/>
          </p:cNvSpPr>
          <p:nvPr>
            <p:ph type="subTitle" idx="1"/>
          </p:nvPr>
        </p:nvSpPr>
        <p:spPr>
          <a:xfrm>
            <a:off x="432656" y="3356992"/>
            <a:ext cx="7630616" cy="1066800"/>
          </a:xfrm>
        </p:spPr>
        <p:txBody>
          <a:bodyPr>
            <a:noAutofit/>
          </a:bodyPr>
          <a:lstStyle/>
          <a:p>
            <a:pPr algn="r"/>
            <a:r>
              <a:rPr lang="el-GR" sz="2800" b="1" dirty="0" smtClean="0"/>
              <a:t>ΑΝΤΗΣ ΑΠΟΣΤΟΛΟΥ</a:t>
            </a:r>
          </a:p>
          <a:p>
            <a:pPr algn="r"/>
            <a:r>
              <a:rPr lang="el-GR" sz="2800" b="1" dirty="0" smtClean="0"/>
              <a:t>ΠΡΟΪΣΤΑΜΕΝΟΣ ΥΠΗΡΕΣΙΑΣ ΕΠΙΘΕΩΡΗΣΕΩΝ </a:t>
            </a:r>
            <a:endParaRPr lang="en-US" sz="2800" b="1"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pic>
        <p:nvPicPr>
          <p:cNvPr id="7" name="Picture 6"/>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34351409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4572000" y="1340768"/>
            <a:ext cx="2986216" cy="576064"/>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ΜΗΤΡΩΟ ΠΡΟΣΛΗΨΕΩΝ </a:t>
            </a:r>
          </a:p>
          <a:p>
            <a:endParaRPr lang="el-GR" b="1" dirty="0">
              <a:solidFill>
                <a:schemeClr val="tx2">
                  <a:lumMod val="75000"/>
                </a:schemeClr>
              </a:solidFill>
            </a:endParaRPr>
          </a:p>
        </p:txBody>
      </p:sp>
      <p:sp>
        <p:nvSpPr>
          <p:cNvPr id="5" name="Subtitle 2"/>
          <p:cNvSpPr txBox="1">
            <a:spLocks/>
          </p:cNvSpPr>
          <p:nvPr/>
        </p:nvSpPr>
        <p:spPr>
          <a:xfrm>
            <a:off x="500688" y="3284984"/>
            <a:ext cx="7704856" cy="576064"/>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 </a:t>
            </a:r>
          </a:p>
          <a:p>
            <a:endParaRPr lang="el-GR" b="1" dirty="0">
              <a:solidFill>
                <a:schemeClr val="tx2">
                  <a:lumMod val="75000"/>
                </a:schemeClr>
              </a:solidFill>
            </a:endParaRPr>
          </a:p>
        </p:txBody>
      </p:sp>
      <p:sp>
        <p:nvSpPr>
          <p:cNvPr id="6" name="Subtitle 2"/>
          <p:cNvSpPr txBox="1">
            <a:spLocks/>
          </p:cNvSpPr>
          <p:nvPr/>
        </p:nvSpPr>
        <p:spPr>
          <a:xfrm>
            <a:off x="395536" y="4533854"/>
            <a:ext cx="7920880" cy="1008112"/>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a:solidFill>
                  <a:schemeClr val="tx2">
                    <a:lumMod val="75000"/>
                  </a:schemeClr>
                </a:solidFill>
              </a:rPr>
              <a:t>Το μητρώο προσλήψεων και το βιβλίο αποδοχών πρέπει να είναι διαθέσιμα για έλεγχο σε οποιοδήποτε εύλογο χρόνο από τους </a:t>
            </a:r>
            <a:r>
              <a:rPr lang="el-GR" b="1" u="sng" dirty="0" smtClean="0">
                <a:solidFill>
                  <a:schemeClr val="tx2">
                    <a:lumMod val="75000"/>
                  </a:schemeClr>
                </a:solidFill>
              </a:rPr>
              <a:t>επιθεωρητές</a:t>
            </a:r>
            <a:endParaRPr lang="en-US" b="1" u="sng" dirty="0">
              <a:solidFill>
                <a:schemeClr val="tx2">
                  <a:lumMod val="75000"/>
                </a:schemeClr>
              </a:solidFill>
            </a:endParaRPr>
          </a:p>
          <a:p>
            <a:endParaRPr lang="el-GR" b="1" dirty="0">
              <a:solidFill>
                <a:schemeClr val="tx2">
                  <a:lumMod val="75000"/>
                </a:schemeClr>
              </a:solidFill>
            </a:endParaRPr>
          </a:p>
        </p:txBody>
      </p:sp>
      <p:sp>
        <p:nvSpPr>
          <p:cNvPr id="2" name="Rectangle 1"/>
          <p:cNvSpPr/>
          <p:nvPr/>
        </p:nvSpPr>
        <p:spPr>
          <a:xfrm>
            <a:off x="391344" y="1671599"/>
            <a:ext cx="7700664" cy="2862322"/>
          </a:xfrm>
          <a:prstGeom prst="rect">
            <a:avLst/>
          </a:prstGeom>
        </p:spPr>
        <p:txBody>
          <a:bodyPr wrap="square">
            <a:spAutoFit/>
          </a:bodyPr>
          <a:lstStyle/>
          <a:p>
            <a:r>
              <a:rPr lang="el-GR" sz="2000" b="1" dirty="0">
                <a:solidFill>
                  <a:schemeClr val="tx2">
                    <a:lumMod val="75000"/>
                  </a:schemeClr>
                </a:solidFill>
              </a:rPr>
              <a:t>Κάθε εργοδότης τηρεί μητρώο προσλήψεων, στο οποίο καταχωρεί κατά σειρά ημερομηνίας πρόσληψης τα ακόλουθα στοιχεία για κάθε μισθωτό:</a:t>
            </a:r>
          </a:p>
          <a:p>
            <a:r>
              <a:rPr lang="el-GR" sz="2000" b="1" dirty="0">
                <a:solidFill>
                  <a:schemeClr val="tx2">
                    <a:lumMod val="75000"/>
                  </a:schemeClr>
                </a:solidFill>
              </a:rPr>
              <a:t>(α) τον αύξοντα αριθμό πρόσληψης του</a:t>
            </a:r>
          </a:p>
          <a:p>
            <a:r>
              <a:rPr lang="el-GR" sz="2000" b="1" dirty="0">
                <a:solidFill>
                  <a:schemeClr val="tx2">
                    <a:lumMod val="75000"/>
                  </a:schemeClr>
                </a:solidFill>
              </a:rPr>
              <a:t>(β) το ονοματεπώνυμο του</a:t>
            </a:r>
          </a:p>
          <a:p>
            <a:r>
              <a:rPr lang="el-GR" sz="2000" b="1" dirty="0">
                <a:solidFill>
                  <a:schemeClr val="tx2">
                    <a:lumMod val="75000"/>
                  </a:schemeClr>
                </a:solidFill>
              </a:rPr>
              <a:t>(γ) τον αριθμό ταυτότητας και τον αριθμό κοινωνικών ασφαλίσεων του</a:t>
            </a:r>
          </a:p>
          <a:p>
            <a:r>
              <a:rPr lang="el-GR" sz="2000" b="1" dirty="0">
                <a:solidFill>
                  <a:schemeClr val="tx2">
                    <a:lumMod val="75000"/>
                  </a:schemeClr>
                </a:solidFill>
              </a:rPr>
              <a:t>(δ) την ημερομηνία πρόσληψης του και</a:t>
            </a:r>
          </a:p>
          <a:p>
            <a:r>
              <a:rPr lang="el-GR" sz="2000" b="1" dirty="0">
                <a:solidFill>
                  <a:schemeClr val="tx2">
                    <a:lumMod val="75000"/>
                  </a:schemeClr>
                </a:solidFill>
              </a:rPr>
              <a:t>(ε) την ημερομηνία έναρξης της απασχόλησης του</a:t>
            </a:r>
          </a:p>
        </p:txBody>
      </p:sp>
      <p:pic>
        <p:nvPicPr>
          <p:cNvPr id="9" name="Picture 8"/>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777188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908720"/>
            <a:ext cx="6840760" cy="3312368"/>
          </a:xfrm>
        </p:spPr>
        <p:txBody>
          <a:bodyPr/>
          <a:lstStyle/>
          <a:p>
            <a:r>
              <a:rPr lang="el-GR" sz="4800" dirty="0" smtClean="0"/>
              <a:t>ΕΥΧΑΡΙΣΤΩ </a:t>
            </a:r>
            <a:br>
              <a:rPr lang="el-GR" sz="4800" dirty="0" smtClean="0"/>
            </a:br>
            <a:r>
              <a:rPr lang="el-GR" sz="4800" dirty="0" smtClean="0"/>
              <a:t>ΓΙΑ ΤΗΝ ΠΡΟΣΟΧΗ ΣΑΣ</a:t>
            </a:r>
            <a:endParaRPr lang="en-US" sz="48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19830101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27984" y="1124744"/>
            <a:ext cx="3563280" cy="4320480"/>
          </a:xfrm>
        </p:spPr>
        <p:txBody>
          <a:bodyPr>
            <a:noAutofit/>
          </a:bodyPr>
          <a:lstStyle/>
          <a:p>
            <a:r>
              <a:rPr lang="el-GR" b="1" u="sng" dirty="0" smtClean="0">
                <a:solidFill>
                  <a:schemeClr val="tx2">
                    <a:lumMod val="75000"/>
                  </a:schemeClr>
                </a:solidFill>
              </a:rPr>
              <a:t>ΑΔΗΛΩΤΕΣ ΑΠΟΔΟΧΕΣ </a:t>
            </a:r>
          </a:p>
          <a:p>
            <a:r>
              <a:rPr lang="el-GR" b="1" dirty="0" smtClean="0">
                <a:solidFill>
                  <a:schemeClr val="tx2">
                    <a:lumMod val="75000"/>
                  </a:schemeClr>
                </a:solidFill>
              </a:rPr>
              <a:t>σημαίνει </a:t>
            </a:r>
            <a:r>
              <a:rPr lang="el-GR" b="1" dirty="0">
                <a:solidFill>
                  <a:schemeClr val="tx2">
                    <a:lumMod val="75000"/>
                  </a:schemeClr>
                </a:solidFill>
              </a:rPr>
              <a:t>ασφαλιστέες αποδοχές για τις οποίες δεν έχει υποβληθεί από τον εργοδότη η κατάσταση αποδοχών και εισφορών  μέσα στην προθεσμία για την πληρωμή των εισφορών και περιλαμβάνει την ψευδή δήλωση ασφαλιστέων αποδοχών στην εν λόγω κατάσταση</a:t>
            </a:r>
            <a:endParaRPr lang="en-US" b="1" dirty="0">
              <a:solidFill>
                <a:schemeClr val="tx2">
                  <a:lumMod val="75000"/>
                </a:schemeClr>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755576" y="2060848"/>
            <a:ext cx="3563280" cy="4320480"/>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ΑΔΗΛΩΤΗ ΕΡΓΑΣΙΑ </a:t>
            </a:r>
          </a:p>
          <a:p>
            <a:r>
              <a:rPr lang="el-GR" b="1" dirty="0" smtClean="0">
                <a:solidFill>
                  <a:schemeClr val="tx2">
                    <a:lumMod val="75000"/>
                  </a:schemeClr>
                </a:solidFill>
              </a:rPr>
              <a:t>σημαίνει </a:t>
            </a:r>
            <a:r>
              <a:rPr lang="el-GR" b="1" dirty="0">
                <a:solidFill>
                  <a:schemeClr val="tx2">
                    <a:lumMod val="75000"/>
                  </a:schemeClr>
                </a:solidFill>
              </a:rPr>
              <a:t>ασφαλιστέα απασχόληση μισθωτού ή αυτοτελώς εργαζόμενου, η οποία δεν έχει δηλωθεί στο Διευθυντή σύμφωνα με τους ισχύοντες Κανονισμούς</a:t>
            </a:r>
            <a:endParaRPr lang="en-US" b="1" dirty="0">
              <a:solidFill>
                <a:schemeClr val="tx2">
                  <a:lumMod val="75000"/>
                </a:schemeClr>
              </a:solidFill>
            </a:endParaRPr>
          </a:p>
        </p:txBody>
      </p:sp>
      <p:pic>
        <p:nvPicPr>
          <p:cNvPr id="9" name="Picture 8"/>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23286406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0" y="2316821"/>
            <a:ext cx="3096344" cy="3096344"/>
          </a:xfrm>
        </p:spPr>
        <p:txBody>
          <a:bodyPr>
            <a:noAutofit/>
          </a:bodyPr>
          <a:lstStyle/>
          <a:p>
            <a:r>
              <a:rPr lang="el-GR" b="1" dirty="0">
                <a:solidFill>
                  <a:schemeClr val="tx2">
                    <a:lumMod val="75000"/>
                  </a:schemeClr>
                </a:solidFill>
              </a:rPr>
              <a:t>Το </a:t>
            </a:r>
            <a:r>
              <a:rPr lang="el-GR" b="1" dirty="0" smtClean="0">
                <a:solidFill>
                  <a:schemeClr val="tx2">
                    <a:lumMod val="75000"/>
                  </a:schemeClr>
                </a:solidFill>
              </a:rPr>
              <a:t>ΣΥΝΟΛΙΚΟ ΠΟΣΟ διοικητικού </a:t>
            </a:r>
            <a:r>
              <a:rPr lang="el-GR" b="1" dirty="0">
                <a:solidFill>
                  <a:schemeClr val="tx2">
                    <a:lumMod val="75000"/>
                  </a:schemeClr>
                </a:solidFill>
              </a:rPr>
              <a:t>προστίμου που επιβάλλεται σε εργοδότη που απασχολεί μέχρι 10 εργοδοτούμενους δεν μπορεί να υπερβαίνει τις €10.000 σε κάθε περίπτωση διαπίστωσης </a:t>
            </a:r>
            <a:r>
              <a:rPr lang="el-GR" b="1" dirty="0" smtClean="0">
                <a:solidFill>
                  <a:schemeClr val="tx2">
                    <a:lumMod val="75000"/>
                  </a:schemeClr>
                </a:solidFill>
              </a:rPr>
              <a:t>παράβασης</a:t>
            </a:r>
            <a:endParaRPr lang="en-US" b="1" dirty="0">
              <a:solidFill>
                <a:schemeClr val="tx2">
                  <a:lumMod val="75000"/>
                </a:schemeClr>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603980" y="2301166"/>
            <a:ext cx="3563280" cy="3483768"/>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dirty="0" smtClean="0">
                <a:solidFill>
                  <a:schemeClr val="tx2">
                    <a:lumMod val="75000"/>
                  </a:schemeClr>
                </a:solidFill>
              </a:rPr>
              <a:t>ΔΙΟΙΚΗΤΙΚΟ ΠΡΟΣΤΙΜΟ €</a:t>
            </a:r>
            <a:r>
              <a:rPr lang="el-GR" b="1" dirty="0">
                <a:solidFill>
                  <a:schemeClr val="tx2">
                    <a:lumMod val="75000"/>
                  </a:schemeClr>
                </a:solidFill>
              </a:rPr>
              <a:t>500 για κάθε μισθωτό αναφορικά με το μήνα στον οποίο διαπιστώθηκε η παράβαση, αυξανόμενο κατά €500 για κάθε ημερολογιακό μήνα ή μέρος του ημερολογιακού μήνα απασχόλησης πριν από το μήνα μέσα στον οποίο διαπιστώθηκε η παράβαση</a:t>
            </a:r>
            <a:endParaRPr lang="en-US" b="1" dirty="0">
              <a:solidFill>
                <a:schemeClr val="tx2">
                  <a:lumMod val="75000"/>
                </a:schemeClr>
              </a:solidFill>
            </a:endParaRPr>
          </a:p>
        </p:txBody>
      </p:sp>
      <p:sp>
        <p:nvSpPr>
          <p:cNvPr id="6" name="Subtitle 2"/>
          <p:cNvSpPr txBox="1">
            <a:spLocks/>
          </p:cNvSpPr>
          <p:nvPr/>
        </p:nvSpPr>
        <p:spPr>
          <a:xfrm>
            <a:off x="1259632" y="1796149"/>
            <a:ext cx="5544616" cy="514722"/>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ΕΠΙΒΟΛΗ ΔΙΟΙΚΗΤΙΚΩΝ ΚΥΡΩΣΕΩΝ ΣΕ ΕΡΓΟΔΟΤΕΣ </a:t>
            </a:r>
            <a:endParaRPr lang="en-US" b="1" u="sng" dirty="0">
              <a:solidFill>
                <a:schemeClr val="tx2">
                  <a:lumMod val="75000"/>
                </a:schemeClr>
              </a:solidFill>
            </a:endParaRPr>
          </a:p>
        </p:txBody>
      </p:sp>
      <p:pic>
        <p:nvPicPr>
          <p:cNvPr id="9" name="Picture 8"/>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388632539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683568" y="2551137"/>
            <a:ext cx="6843816" cy="2808312"/>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dirty="0">
                <a:solidFill>
                  <a:schemeClr val="tx2">
                    <a:lumMod val="75000"/>
                  </a:schemeClr>
                </a:solidFill>
              </a:rPr>
              <a:t>Ο επιθεωρητής, με τη διαπίστωση της παράβασης και πριν επιβάλει το διοικητικό πρόστιμο, συντάσσει επί τόπου και επιδίδει στον εργοδότη, με απόδειξη παραλαβής, Ειδοποίηση </a:t>
            </a:r>
            <a:r>
              <a:rPr lang="el-GR" b="1" dirty="0" smtClean="0">
                <a:solidFill>
                  <a:schemeClr val="tx2">
                    <a:lumMod val="75000"/>
                  </a:schemeClr>
                </a:solidFill>
              </a:rPr>
              <a:t>Διαπίστωσης Παράβασης </a:t>
            </a:r>
            <a:r>
              <a:rPr lang="el-GR" b="1" dirty="0">
                <a:solidFill>
                  <a:schemeClr val="tx2">
                    <a:lumMod val="75000"/>
                  </a:schemeClr>
                </a:solidFill>
              </a:rPr>
              <a:t>στην οποία καταγράφεται η διαπίστωση της παράβασης και η πρόθεση του επιθεωρητή να επιβάλει διοικητικό πρόστιμο, παρέχοντας  στον εργοδότη δικαίωμα υποβολής παραστάσεων μέσα σε 5 μέρες από την ημερομηνία της </a:t>
            </a:r>
            <a:r>
              <a:rPr lang="el-GR" b="1" dirty="0" smtClean="0">
                <a:solidFill>
                  <a:schemeClr val="tx2">
                    <a:lumMod val="75000"/>
                  </a:schemeClr>
                </a:solidFill>
              </a:rPr>
              <a:t>ειδοποίησης</a:t>
            </a:r>
            <a:endParaRPr lang="en-US" b="1" dirty="0">
              <a:solidFill>
                <a:schemeClr val="tx2">
                  <a:lumMod val="75000"/>
                </a:schemeClr>
              </a:solidFill>
            </a:endParaRPr>
          </a:p>
        </p:txBody>
      </p:sp>
      <p:sp>
        <p:nvSpPr>
          <p:cNvPr id="9" name="Subtitle 2"/>
          <p:cNvSpPr txBox="1">
            <a:spLocks/>
          </p:cNvSpPr>
          <p:nvPr/>
        </p:nvSpPr>
        <p:spPr>
          <a:xfrm>
            <a:off x="899592" y="2008542"/>
            <a:ext cx="4484320" cy="504056"/>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ΕΙΔΟΠΟΙΗΣΗ ΔΙΑΠΙΣΤΩΣΗΣ ΠΑΡΑΒΑΣΗΣ</a:t>
            </a:r>
            <a:endParaRPr lang="en-US" b="1" u="sng" dirty="0">
              <a:solidFill>
                <a:schemeClr val="tx2">
                  <a:lumMod val="75000"/>
                </a:schemeClr>
              </a:solidFill>
            </a:endParaRPr>
          </a:p>
        </p:txBody>
      </p:sp>
      <p:pic>
        <p:nvPicPr>
          <p:cNvPr id="10" name="Picture 9"/>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36528610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6" name="Subtitle 2"/>
          <p:cNvSpPr txBox="1">
            <a:spLocks/>
          </p:cNvSpPr>
          <p:nvPr/>
        </p:nvSpPr>
        <p:spPr>
          <a:xfrm>
            <a:off x="965947" y="1988840"/>
            <a:ext cx="6192688" cy="2664296"/>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ΚΑΤΑΒΟΛΗ ΔΙΟΙΚΗΤΙΚΟΥ ΠΡΟΣΤΙΜΟΥ </a:t>
            </a:r>
          </a:p>
          <a:p>
            <a:endParaRPr lang="el-GR" b="1" dirty="0">
              <a:solidFill>
                <a:schemeClr val="tx2">
                  <a:lumMod val="75000"/>
                </a:schemeClr>
              </a:solidFill>
            </a:endParaRPr>
          </a:p>
          <a:p>
            <a:r>
              <a:rPr lang="el-GR" b="1" dirty="0" smtClean="0">
                <a:solidFill>
                  <a:schemeClr val="tx2">
                    <a:lumMod val="75000"/>
                  </a:schemeClr>
                </a:solidFill>
              </a:rPr>
              <a:t>Σε </a:t>
            </a:r>
            <a:r>
              <a:rPr lang="el-GR" b="1" dirty="0">
                <a:solidFill>
                  <a:schemeClr val="tx2">
                    <a:lumMod val="75000"/>
                  </a:schemeClr>
                </a:solidFill>
              </a:rPr>
              <a:t>περίπτωση καταβολής του διοικητικού προστίμου εντός 30 ημερών από την ημερομηνία επίδοσης της Πράξης Επιβολής Προστίμου, το πρόστιμο μειώνεται κατά 30%, ενώ σε περίπτωση εκπρόθεσμης καταβολής του, αυξάνεται κατά €50 για κάθε μέρα </a:t>
            </a:r>
            <a:r>
              <a:rPr lang="el-GR" b="1" dirty="0" smtClean="0">
                <a:solidFill>
                  <a:schemeClr val="tx2">
                    <a:lumMod val="75000"/>
                  </a:schemeClr>
                </a:solidFill>
              </a:rPr>
              <a:t>καθυστέρησης</a:t>
            </a:r>
            <a:endParaRPr lang="en-US" b="1" dirty="0">
              <a:solidFill>
                <a:schemeClr val="tx2">
                  <a:lumMod val="75000"/>
                </a:schemeClr>
              </a:solidFill>
            </a:endParaRPr>
          </a:p>
        </p:txBody>
      </p:sp>
      <p:pic>
        <p:nvPicPr>
          <p:cNvPr id="7" name="Picture 6"/>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12755425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1750913"/>
            <a:ext cx="4896544" cy="4320480"/>
          </a:xfrm>
        </p:spPr>
        <p:txBody>
          <a:bodyPr>
            <a:noAutofit/>
          </a:bodyPr>
          <a:lstStyle/>
          <a:p>
            <a:r>
              <a:rPr lang="el-GR" b="1" dirty="0">
                <a:solidFill>
                  <a:schemeClr val="tx2">
                    <a:lumMod val="75000"/>
                  </a:schemeClr>
                </a:solidFill>
              </a:rPr>
              <a:t>Ο μισθωτός αναφορικά με τον οποίο διαπράχθηκε η παράβαση, </a:t>
            </a:r>
            <a:r>
              <a:rPr lang="el-GR" b="1" dirty="0" smtClean="0">
                <a:solidFill>
                  <a:schemeClr val="tx2">
                    <a:lumMod val="75000"/>
                  </a:schemeClr>
                </a:solidFill>
              </a:rPr>
              <a:t>τεκμαίρεται ότι </a:t>
            </a:r>
            <a:r>
              <a:rPr lang="el-GR" b="1" dirty="0">
                <a:solidFill>
                  <a:schemeClr val="tx2">
                    <a:lumMod val="75000"/>
                  </a:schemeClr>
                </a:solidFill>
              </a:rPr>
              <a:t>απασχολείτο συνεχώς από τον εργοδότη για τους αμέσως προηγούμενους 6 μήνες με αποδοχές ίσες με μιάμιση φορά το ποσό των βασικών ασφαλιστέων αποδοχών που ισχύει κατά την ημέρα της παράβασης, εκτός αν ο εργοδότης αποδείξει ότι η περίοδος απασχόλησης ήταν βραχύτερη ή το ποσό των αποδοχών του </a:t>
            </a:r>
            <a:r>
              <a:rPr lang="el-GR" b="1" dirty="0" smtClean="0">
                <a:solidFill>
                  <a:schemeClr val="tx2">
                    <a:lumMod val="75000"/>
                  </a:schemeClr>
                </a:solidFill>
              </a:rPr>
              <a:t>χαμηλότερο</a:t>
            </a:r>
            <a:endParaRPr lang="en-US" b="1" dirty="0">
              <a:solidFill>
                <a:schemeClr val="tx2">
                  <a:lumMod val="75000"/>
                </a:schemeClr>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5580112" y="1125690"/>
            <a:ext cx="2736304" cy="4320480"/>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dirty="0">
                <a:solidFill>
                  <a:schemeClr val="tx2">
                    <a:lumMod val="75000"/>
                  </a:schemeClr>
                </a:solidFill>
              </a:rPr>
              <a:t>Όπου διαπιστώνεται ότι η πραγματική περίοδος απασχόλησης είναι μεγαλύτερη των 6 μηνών ή το πραγματικό ποσό αποδοχών ήταν ψηλότερο του τεκμαιρόμενου, λαμβάνεται υπόψη η πραγματική περίοδος και το πραγματικό ποσό </a:t>
            </a:r>
            <a:r>
              <a:rPr lang="el-GR" b="1" dirty="0" smtClean="0">
                <a:solidFill>
                  <a:schemeClr val="tx2">
                    <a:lumMod val="75000"/>
                  </a:schemeClr>
                </a:solidFill>
              </a:rPr>
              <a:t>αποδοχών</a:t>
            </a:r>
            <a:endParaRPr lang="el-GR" b="1" dirty="0">
              <a:solidFill>
                <a:schemeClr val="tx2">
                  <a:lumMod val="75000"/>
                </a:schemeClr>
              </a:solidFill>
            </a:endParaRPr>
          </a:p>
        </p:txBody>
      </p:sp>
      <p:pic>
        <p:nvPicPr>
          <p:cNvPr id="9" name="Picture 8"/>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422858427"/>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906830" y="2132856"/>
            <a:ext cx="6682268" cy="2376264"/>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a:solidFill>
                  <a:schemeClr val="tx2">
                    <a:lumMod val="75000"/>
                  </a:schemeClr>
                </a:solidFill>
              </a:rPr>
              <a:t>ΑΔΗΛΩΤΗ ΑΠΑΣΧΟΛΗΣΗ ΑΥΤΟΤΕΛΩΣ ΕΡΓΑΖΟΜΕΝΟΥ </a:t>
            </a:r>
            <a:endParaRPr lang="el-GR" b="1" u="sng" dirty="0" smtClean="0">
              <a:solidFill>
                <a:schemeClr val="tx2">
                  <a:lumMod val="75000"/>
                </a:schemeClr>
              </a:solidFill>
            </a:endParaRPr>
          </a:p>
          <a:p>
            <a:endParaRPr lang="el-GR" b="1" dirty="0">
              <a:solidFill>
                <a:schemeClr val="tx2">
                  <a:lumMod val="75000"/>
                </a:schemeClr>
              </a:solidFill>
            </a:endParaRPr>
          </a:p>
          <a:p>
            <a:r>
              <a:rPr lang="el-GR" b="1" dirty="0" smtClean="0">
                <a:solidFill>
                  <a:schemeClr val="tx2">
                    <a:lumMod val="75000"/>
                  </a:schemeClr>
                </a:solidFill>
              </a:rPr>
              <a:t>επιβάλλεται  </a:t>
            </a:r>
            <a:r>
              <a:rPr lang="el-GR" b="1" dirty="0">
                <a:solidFill>
                  <a:schemeClr val="tx2">
                    <a:lumMod val="75000"/>
                  </a:schemeClr>
                </a:solidFill>
              </a:rPr>
              <a:t>στον αυτοτελώς εργαζόμενο διοικητικό πρόστιμο €200 αυξανόμενο κατά €200 για κάθε ημερολογιακό μήνα ή μέρος του ημερολογιακού μήνα απασχόλησης του, πριν από το μήνα μέσα στον οποίο διαπιστώθηκε η παράβαση</a:t>
            </a: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36275065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755576" y="1693370"/>
            <a:ext cx="7416824" cy="3672408"/>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ΕΠΙΤΡΟΠΗ ΕΝΣΤΑΣΕΩΝ </a:t>
            </a:r>
          </a:p>
          <a:p>
            <a:endParaRPr lang="el-GR" b="1" dirty="0">
              <a:solidFill>
                <a:schemeClr val="tx2">
                  <a:lumMod val="75000"/>
                </a:schemeClr>
              </a:solidFill>
            </a:endParaRPr>
          </a:p>
          <a:p>
            <a:r>
              <a:rPr lang="el-GR" b="1" dirty="0" smtClean="0">
                <a:solidFill>
                  <a:schemeClr val="tx2">
                    <a:lumMod val="75000"/>
                  </a:schemeClr>
                </a:solidFill>
              </a:rPr>
              <a:t>Πρόσωπο </a:t>
            </a:r>
            <a:r>
              <a:rPr lang="el-GR" b="1" dirty="0">
                <a:solidFill>
                  <a:schemeClr val="tx2">
                    <a:lumMod val="75000"/>
                  </a:schemeClr>
                </a:solidFill>
              </a:rPr>
              <a:t>το οποίο δεν ικανοποιείται από οποιαδήποτε απόφαση που εκδίδεται δυνάμει των άρθρων του Τροποποιητικού Νόμου, μπορεί εντός 15 ημερών από την γνωστοποίηση σε αυτόν της απόφασης, να υποβάλει ένσταση στην Επιτροπή Ενστάσεων, η οποία απαρτίζεται από το Γενικό Διευθυντή του </a:t>
            </a:r>
            <a:r>
              <a:rPr lang="el-GR" b="1" dirty="0" smtClean="0">
                <a:solidFill>
                  <a:schemeClr val="tx2">
                    <a:lumMod val="75000"/>
                  </a:schemeClr>
                </a:solidFill>
              </a:rPr>
              <a:t>ΥΕΠΚΑ </a:t>
            </a:r>
            <a:r>
              <a:rPr lang="el-GR" b="1" dirty="0">
                <a:solidFill>
                  <a:schemeClr val="tx2">
                    <a:lumMod val="75000"/>
                  </a:schemeClr>
                </a:solidFill>
              </a:rPr>
              <a:t>ως πρόεδρο και 2 Λειτουργούς του Υπουργείου τους οποίους διορίζει ο Υπουργός ως μέλη, προσκομίζοντας τα αναγκαία υποστηρικτικά στοιχεία και </a:t>
            </a:r>
            <a:r>
              <a:rPr lang="el-GR" b="1" dirty="0" smtClean="0">
                <a:solidFill>
                  <a:schemeClr val="tx2">
                    <a:lumMod val="75000"/>
                  </a:schemeClr>
                </a:solidFill>
              </a:rPr>
              <a:t>έγγραφα</a:t>
            </a:r>
            <a:endParaRPr lang="el-GR" b="1" dirty="0">
              <a:solidFill>
                <a:schemeClr val="tx2">
                  <a:lumMod val="75000"/>
                </a:schemeClr>
              </a:solidFill>
            </a:endParaRP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31092341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136904" cy="762000"/>
          </a:xfrm>
          <a:prstGeom prst="rect">
            <a:avLst/>
          </a:prstGeom>
          <a:gradFill>
            <a:gsLst>
              <a:gs pos="0">
                <a:srgbClr val="008A3E"/>
              </a:gs>
              <a:gs pos="75000">
                <a:srgbClr val="00B050"/>
              </a:gs>
              <a:gs pos="100000">
                <a:schemeClr val="bg2">
                  <a:shade val="70000"/>
                  <a:satMod val="130000"/>
                </a:schemeClr>
              </a:gs>
            </a:gsLst>
            <a:lin ang="16200000" scaled="1"/>
          </a:gradFill>
          <a:ln>
            <a:noFill/>
          </a:ln>
          <a:effectLst/>
        </p:spPr>
      </p:pic>
      <p:sp>
        <p:nvSpPr>
          <p:cNvPr id="8" name="Subtitle 2"/>
          <p:cNvSpPr txBox="1">
            <a:spLocks/>
          </p:cNvSpPr>
          <p:nvPr/>
        </p:nvSpPr>
        <p:spPr>
          <a:xfrm>
            <a:off x="179512" y="1124744"/>
            <a:ext cx="3202240" cy="533400"/>
          </a:xfrm>
          <a:prstGeom prst="rect">
            <a:avLst/>
          </a:prstGeom>
          <a:gradFill flip="none" rotWithShape="1">
            <a:gsLst>
              <a:gs pos="0">
                <a:srgbClr val="004821"/>
              </a:gs>
              <a:gs pos="75000">
                <a:srgbClr val="71B919"/>
              </a:gs>
              <a:gs pos="100000">
                <a:schemeClr val="bg2">
                  <a:shade val="70000"/>
                  <a:satMod val="130000"/>
                </a:schemeClr>
              </a:gs>
            </a:gsLst>
            <a:lin ang="16200000" scaled="1"/>
            <a:tileRect/>
          </a:gradFill>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dirty="0" smtClean="0"/>
              <a:t>  </a:t>
            </a:r>
            <a:r>
              <a:rPr lang="el-GR" dirty="0" smtClean="0">
                <a:solidFill>
                  <a:schemeClr val="bg2">
                    <a:lumMod val="20000"/>
                    <a:lumOff val="80000"/>
                  </a:schemeClr>
                </a:solidFill>
              </a:rPr>
              <a:t>ΥΠΗΡΕΣΙΑ</a:t>
            </a:r>
            <a:r>
              <a:rPr lang="el-GR" dirty="0" smtClean="0"/>
              <a:t> </a:t>
            </a:r>
            <a:r>
              <a:rPr lang="el-GR" dirty="0" smtClean="0">
                <a:solidFill>
                  <a:schemeClr val="bg2">
                    <a:lumMod val="20000"/>
                    <a:lumOff val="80000"/>
                  </a:schemeClr>
                </a:solidFill>
              </a:rPr>
              <a:t>ΕΠΙΘΕΩΡΗΣΕΩΝ</a:t>
            </a:r>
            <a:endParaRPr lang="en-US" dirty="0">
              <a:solidFill>
                <a:schemeClr val="bg2">
                  <a:lumMod val="20000"/>
                  <a:lumOff val="80000"/>
                </a:schemeClr>
              </a:solidFill>
            </a:endParaRPr>
          </a:p>
        </p:txBody>
      </p:sp>
      <p:sp>
        <p:nvSpPr>
          <p:cNvPr id="7" name="Subtitle 2"/>
          <p:cNvSpPr txBox="1">
            <a:spLocks/>
          </p:cNvSpPr>
          <p:nvPr/>
        </p:nvSpPr>
        <p:spPr>
          <a:xfrm>
            <a:off x="402230" y="1658144"/>
            <a:ext cx="7914186" cy="4320480"/>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l-GR" b="1" u="sng" dirty="0" smtClean="0">
                <a:solidFill>
                  <a:schemeClr val="tx2">
                    <a:lumMod val="75000"/>
                  </a:schemeClr>
                </a:solidFill>
              </a:rPr>
              <a:t>ΕΓΓΡΑΦΗ ΕΡΓΟΔΟΤΗ ΣΤΟ ΤΑΜΕΙΟ ΚΟΙΝΩΝΙΚΩΝ ΑΣΦΑΛΙΣΕΩΝ </a:t>
            </a:r>
            <a:endParaRPr lang="el-GR" b="1" dirty="0">
              <a:solidFill>
                <a:schemeClr val="tx2">
                  <a:lumMod val="75000"/>
                </a:schemeClr>
              </a:solidFill>
            </a:endParaRPr>
          </a:p>
          <a:p>
            <a:r>
              <a:rPr lang="el-GR" b="1" dirty="0">
                <a:solidFill>
                  <a:schemeClr val="tx2">
                    <a:lumMod val="75000"/>
                  </a:schemeClr>
                </a:solidFill>
              </a:rPr>
              <a:t>(α) Η αίτηση για εγγραφή εργοδότη υποβάλλεται το αργότερο μια (1) μέρα πριν από την ημέρα που ο αιτητής αναμένεται να καταστεί </a:t>
            </a:r>
            <a:r>
              <a:rPr lang="el-GR" b="1" dirty="0" smtClean="0">
                <a:solidFill>
                  <a:schemeClr val="tx2">
                    <a:lumMod val="75000"/>
                  </a:schemeClr>
                </a:solidFill>
              </a:rPr>
              <a:t>εργοδότης</a:t>
            </a:r>
            <a:endParaRPr lang="el-GR" b="1" dirty="0">
              <a:solidFill>
                <a:schemeClr val="tx2">
                  <a:lumMod val="75000"/>
                </a:schemeClr>
              </a:solidFill>
            </a:endParaRPr>
          </a:p>
          <a:p>
            <a:r>
              <a:rPr lang="el-GR" b="1" dirty="0">
                <a:solidFill>
                  <a:schemeClr val="tx2">
                    <a:lumMod val="75000"/>
                  </a:schemeClr>
                </a:solidFill>
              </a:rPr>
              <a:t>(β) Κάθε μισθωτός , τουλάχιστο 1 μέρα πριν την πρόσληψη του, γνωστοποιεί στον εργοδότη του τον αριθμό ταυτότητας και τον αριθμό κοινωνικών ασφαλίσεων του και αν ο μισθωτός δεν είναι ασφαλισμένος ο εργοδότης του οφείλει να τον προμηθεύσει με αίτηση εγγραφής την οποία ο μισθωτός συμπληρώνει και παραδίδει στον εργοδότη του. Ο εργοδότης υποβάλλει την αίτηση εγγραφής του μισθωτού στο Επαρχιακό Γραφείο Κοινωνικών Ασφαλίσεων εντός 7 ημερών από την ημέρα πρόσληψης του </a:t>
            </a:r>
            <a:r>
              <a:rPr lang="el-GR" b="1" dirty="0" smtClean="0">
                <a:solidFill>
                  <a:schemeClr val="tx2">
                    <a:lumMod val="75000"/>
                  </a:schemeClr>
                </a:solidFill>
              </a:rPr>
              <a:t>μισθωτού</a:t>
            </a:r>
            <a:endParaRPr lang="el-GR" b="1" dirty="0">
              <a:solidFill>
                <a:schemeClr val="tx2">
                  <a:lumMod val="75000"/>
                </a:schemeClr>
              </a:solidFill>
            </a:endParaRPr>
          </a:p>
        </p:txBody>
      </p:sp>
      <p:pic>
        <p:nvPicPr>
          <p:cNvPr id="6" name="Picture 5"/>
          <p:cNvPicPr>
            <a:picLocks noChangeAspect="1"/>
          </p:cNvPicPr>
          <p:nvPr/>
        </p:nvPicPr>
        <p:blipFill>
          <a:blip r:embed="rId3"/>
          <a:stretch>
            <a:fillRect/>
          </a:stretch>
        </p:blipFill>
        <p:spPr>
          <a:xfrm>
            <a:off x="2339752" y="5301208"/>
            <a:ext cx="6506607" cy="1316161"/>
          </a:xfrm>
          <a:prstGeom prst="rect">
            <a:avLst/>
          </a:prstGeom>
        </p:spPr>
      </p:pic>
    </p:spTree>
    <p:extLst>
      <p:ext uri="{BB962C8B-B14F-4D97-AF65-F5344CB8AC3E}">
        <p14:creationId xmlns:p14="http://schemas.microsoft.com/office/powerpoint/2010/main" val="4756271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162</TotalTime>
  <Words>676</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Cambria</vt:lpstr>
      <vt:lpstr>Adjacency</vt:lpstr>
      <vt:lpstr>ΑΔΗΛΩΤΗ ΕΡΓΑΣΙΑ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ΕΥΧΑΡΙΣΤΩ  ΓΙΑ ΤΗΝ ΠΡΟΣΟΧΗ ΣΑΣ</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afdasdfsdfdsf</dc:title>
  <dc:creator>Maria Iosif</dc:creator>
  <cp:lastModifiedBy>Maria Iosif</cp:lastModifiedBy>
  <cp:revision>18</cp:revision>
  <dcterms:created xsi:type="dcterms:W3CDTF">2017-11-03T05:35:48Z</dcterms:created>
  <dcterms:modified xsi:type="dcterms:W3CDTF">2018-10-26T12:02:16Z</dcterms:modified>
</cp:coreProperties>
</file>